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0"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90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2/25/2017</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1D8BD707-D9CF-40AE-B4C6-C98DA3205C09}" type="datetimeFigureOut">
              <a:rPr lang="en-US" smtClean="0"/>
              <a:pPr/>
              <a:t>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1D8BD707-D9CF-40AE-B4C6-C98DA3205C09}" type="datetimeFigureOut">
              <a:rPr lang="en-US" smtClean="0"/>
              <a:pPr/>
              <a:t>2/25/2017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2/25/2017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2/25/2017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D8BD707-D9CF-40AE-B4C6-C98DA3205C09}" type="datetimeFigureOut">
              <a:rPr lang="en-US" smtClean="0"/>
              <a:pPr/>
              <a:t>2/25/2017</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6F15528-21DE-4FAA-801E-634DDDAF4B2B}"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0"/>
            <a:ext cx="7772400" cy="1447801"/>
          </a:xfrm>
        </p:spPr>
        <p:txBody>
          <a:bodyPr/>
          <a:lstStyle/>
          <a:p>
            <a:r>
              <a:rPr lang="en-US" b="1" dirty="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Maintenance</a:t>
            </a:r>
          </a:p>
        </p:txBody>
      </p:sp>
    </p:spTree>
    <p:extLst>
      <p:ext uri="{BB962C8B-B14F-4D97-AF65-F5344CB8AC3E}">
        <p14:creationId xmlns:p14="http://schemas.microsoft.com/office/powerpoint/2010/main" val="4292325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Aharoni" pitchFamily="2" charset="-79"/>
                <a:cs typeface="Aharoni" pitchFamily="2" charset="-79"/>
              </a:rPr>
              <a:t>Parking Lot </a:t>
            </a:r>
            <a:r>
              <a:rPr lang="en-US" b="1" dirty="0" smtClean="0">
                <a:solidFill>
                  <a:srgbClr val="FF0000"/>
                </a:solidFill>
                <a:latin typeface="Aharoni" pitchFamily="2" charset="-79"/>
                <a:cs typeface="Aharoni" pitchFamily="2" charset="-79"/>
              </a:rPr>
              <a:t>Maintains</a:t>
            </a:r>
            <a:r>
              <a:rPr lang="en-US" b="1" dirty="0">
                <a:latin typeface="Aharoni" pitchFamily="2" charset="-79"/>
                <a:cs typeface="Aharoni" pitchFamily="2" charset="-79"/>
              </a:rPr>
              <a:t/>
            </a:r>
            <a:br>
              <a:rPr lang="en-US" b="1" dirty="0">
                <a:latin typeface="Aharoni" pitchFamily="2" charset="-79"/>
                <a:cs typeface="Aharoni" pitchFamily="2" charset="-79"/>
              </a:rPr>
            </a:br>
            <a:endParaRPr lang="en-US" dirty="0">
              <a:latin typeface="Aharoni" pitchFamily="2" charset="-79"/>
              <a:cs typeface="Aharoni" pitchFamily="2" charset="-79"/>
            </a:endParaRPr>
          </a:p>
        </p:txBody>
      </p:sp>
      <p:sp>
        <p:nvSpPr>
          <p:cNvPr id="3" name="Content Placeholder 2"/>
          <p:cNvSpPr>
            <a:spLocks noGrp="1"/>
          </p:cNvSpPr>
          <p:nvPr>
            <p:ph idx="1"/>
          </p:nvPr>
        </p:nvSpPr>
        <p:spPr>
          <a:xfrm>
            <a:off x="-20782" y="1066800"/>
            <a:ext cx="8991600" cy="1066800"/>
          </a:xfrm>
        </p:spPr>
        <p:txBody>
          <a:bodyPr>
            <a:noAutofit/>
          </a:bodyPr>
          <a:lstStyle/>
          <a:p>
            <a:r>
              <a:rPr lang="en-US" sz="2800" b="1" dirty="0" smtClean="0">
                <a:latin typeface="Aharoni" pitchFamily="2" charset="-79"/>
                <a:cs typeface="Aharoni" pitchFamily="2" charset="-79"/>
              </a:rPr>
              <a:t>Parking </a:t>
            </a:r>
            <a:r>
              <a:rPr lang="en-US" sz="2800" b="1" dirty="0">
                <a:latin typeface="Aharoni" pitchFamily="2" charset="-79"/>
                <a:cs typeface="Aharoni" pitchFamily="2" charset="-79"/>
              </a:rPr>
              <a:t>areas need to be maintained to be free of standing water and other contaminants. </a:t>
            </a:r>
          </a:p>
          <a:p>
            <a:endParaRPr lang="en-US" sz="2800" b="1" dirty="0">
              <a:latin typeface="Aharoni" pitchFamily="2" charset="-79"/>
              <a:cs typeface="Aharoni" pitchFamily="2" charset="-79"/>
            </a:endParaRPr>
          </a:p>
        </p:txBody>
      </p:sp>
      <p:pic>
        <p:nvPicPr>
          <p:cNvPr id="9218" name="Picture 2" descr="C:\Users\admin pc\Desktop\PPT BEEKAYS\10m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09800"/>
            <a:ext cx="8534400" cy="4343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544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Aharoni" pitchFamily="2" charset="-79"/>
                <a:cs typeface="Aharoni" pitchFamily="2" charset="-79"/>
              </a:rPr>
              <a:t>Paint and Rust</a:t>
            </a:r>
            <a:r>
              <a:rPr lang="en-US" b="1" dirty="0">
                <a:latin typeface="Aharoni" pitchFamily="2" charset="-79"/>
                <a:cs typeface="Aharoni" pitchFamily="2" charset="-79"/>
              </a:rPr>
              <a:t/>
            </a:r>
            <a:br>
              <a:rPr lang="en-US" b="1" dirty="0">
                <a:latin typeface="Aharoni" pitchFamily="2" charset="-79"/>
                <a:cs typeface="Aharoni" pitchFamily="2" charset="-79"/>
              </a:rPr>
            </a:br>
            <a:endParaRPr lang="en-US" dirty="0">
              <a:latin typeface="Aharoni" pitchFamily="2" charset="-79"/>
              <a:cs typeface="Aharoni" pitchFamily="2" charset="-79"/>
            </a:endParaRPr>
          </a:p>
        </p:txBody>
      </p:sp>
      <p:sp>
        <p:nvSpPr>
          <p:cNvPr id="3" name="Content Placeholder 2"/>
          <p:cNvSpPr>
            <a:spLocks noGrp="1"/>
          </p:cNvSpPr>
          <p:nvPr>
            <p:ph idx="1"/>
          </p:nvPr>
        </p:nvSpPr>
        <p:spPr>
          <a:xfrm>
            <a:off x="0" y="838200"/>
            <a:ext cx="9144000" cy="1204715"/>
          </a:xfrm>
        </p:spPr>
        <p:txBody>
          <a:bodyPr>
            <a:noAutofit/>
          </a:bodyPr>
          <a:lstStyle/>
          <a:p>
            <a:r>
              <a:rPr lang="en-US" sz="2800" b="1" dirty="0" smtClean="0">
                <a:latin typeface="Aharoni" pitchFamily="2" charset="-79"/>
                <a:cs typeface="Aharoni" pitchFamily="2" charset="-79"/>
              </a:rPr>
              <a:t>Flaking </a:t>
            </a:r>
            <a:r>
              <a:rPr lang="en-US" sz="2800" b="1" dirty="0">
                <a:latin typeface="Aharoni" pitchFamily="2" charset="-79"/>
                <a:cs typeface="Aharoni" pitchFamily="2" charset="-79"/>
              </a:rPr>
              <a:t>paint or rust on equipment or overhead structures threaten food products and food contact surfaces. </a:t>
            </a:r>
          </a:p>
          <a:p>
            <a:endParaRPr lang="en-US" sz="2800" b="1" dirty="0">
              <a:latin typeface="Aharoni" pitchFamily="2" charset="-79"/>
              <a:cs typeface="Aharoni" pitchFamily="2" charset="-79"/>
            </a:endParaRPr>
          </a:p>
        </p:txBody>
      </p:sp>
      <p:pic>
        <p:nvPicPr>
          <p:cNvPr id="10242" name="Picture 2" descr="C:\Users\admin pc\Desktop\PPT BEEKAYS\11m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418" y="2209800"/>
            <a:ext cx="8305800" cy="4565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259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991600" cy="685800"/>
          </a:xfrm>
        </p:spPr>
        <p:txBody>
          <a:bodyPr/>
          <a:lstStyle/>
          <a:p>
            <a:r>
              <a:rPr lang="en-US" b="1" dirty="0">
                <a:solidFill>
                  <a:srgbClr val="FF0000"/>
                </a:solidFill>
                <a:latin typeface="Aharoni" pitchFamily="2" charset="-79"/>
                <a:cs typeface="Aharoni" pitchFamily="2" charset="-79"/>
              </a:rPr>
              <a:t>Compressed Air Cleaning</a:t>
            </a:r>
            <a:r>
              <a:rPr lang="en-US" b="1" dirty="0">
                <a:latin typeface="Aharoni" pitchFamily="2" charset="-79"/>
                <a:cs typeface="Aharoni" pitchFamily="2" charset="-79"/>
              </a:rPr>
              <a:t/>
            </a:r>
            <a:br>
              <a:rPr lang="en-US" b="1" dirty="0">
                <a:latin typeface="Aharoni" pitchFamily="2" charset="-79"/>
                <a:cs typeface="Aharoni" pitchFamily="2" charset="-79"/>
              </a:rPr>
            </a:br>
            <a:endParaRPr lang="en-US" dirty="0">
              <a:latin typeface="Aharoni" pitchFamily="2" charset="-79"/>
              <a:cs typeface="Aharoni" pitchFamily="2" charset="-79"/>
            </a:endParaRPr>
          </a:p>
        </p:txBody>
      </p:sp>
      <p:sp>
        <p:nvSpPr>
          <p:cNvPr id="3" name="Content Placeholder 2"/>
          <p:cNvSpPr>
            <a:spLocks noGrp="1"/>
          </p:cNvSpPr>
          <p:nvPr>
            <p:ph idx="1"/>
          </p:nvPr>
        </p:nvSpPr>
        <p:spPr>
          <a:xfrm>
            <a:off x="-34636" y="990600"/>
            <a:ext cx="9178636" cy="935181"/>
          </a:xfrm>
        </p:spPr>
        <p:txBody>
          <a:bodyPr>
            <a:normAutofit lnSpcReduction="10000"/>
          </a:bodyPr>
          <a:lstStyle/>
          <a:p>
            <a:r>
              <a:rPr lang="en-US" sz="2800" b="1" dirty="0">
                <a:latin typeface="Aharoni" pitchFamily="2" charset="-79"/>
                <a:cs typeface="Aharoni" pitchFamily="2" charset="-79"/>
              </a:rPr>
              <a:t>Compressed air cleaning could also cause allergen contamination</a:t>
            </a:r>
          </a:p>
          <a:p>
            <a:endParaRPr lang="en-US" sz="2800" b="1" dirty="0">
              <a:latin typeface="Aharoni" pitchFamily="2" charset="-79"/>
              <a:cs typeface="Aharoni" pitchFamily="2" charset="-79"/>
            </a:endParaRPr>
          </a:p>
        </p:txBody>
      </p:sp>
      <p:pic>
        <p:nvPicPr>
          <p:cNvPr id="11266" name="Picture 2" descr="C:\Users\admin pc\Desktop\PPT BEEKAYS\12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25782"/>
            <a:ext cx="8534399" cy="4703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337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2" y="381000"/>
            <a:ext cx="9144000" cy="1219200"/>
          </a:xfrm>
        </p:spPr>
        <p:txBody>
          <a:bodyPr/>
          <a:lstStyle/>
          <a:p>
            <a:r>
              <a:rPr lang="en-US" sz="4400" b="1" dirty="0">
                <a:solidFill>
                  <a:srgbClr val="FF0000"/>
                </a:solidFill>
                <a:latin typeface="Aharoni" pitchFamily="2" charset="-79"/>
                <a:cs typeface="Aharoni" pitchFamily="2" charset="-79"/>
              </a:rPr>
              <a:t>Knowledge is the Key to Success</a:t>
            </a:r>
            <a:r>
              <a:rPr lang="en-US" sz="4800" b="1" dirty="0">
                <a:latin typeface="Aharoni" pitchFamily="2" charset="-79"/>
                <a:cs typeface="Aharoni" pitchFamily="2" charset="-79"/>
              </a:rPr>
              <a:t/>
            </a:r>
            <a:br>
              <a:rPr lang="en-US" sz="4800" b="1" dirty="0">
                <a:latin typeface="Aharoni" pitchFamily="2" charset="-79"/>
                <a:cs typeface="Aharoni" pitchFamily="2" charset="-79"/>
              </a:rPr>
            </a:br>
            <a:endParaRPr lang="en-US" sz="4800" dirty="0">
              <a:latin typeface="Aharoni" pitchFamily="2" charset="-79"/>
              <a:cs typeface="Aharoni" pitchFamily="2" charset="-79"/>
            </a:endParaRPr>
          </a:p>
        </p:txBody>
      </p:sp>
      <p:sp>
        <p:nvSpPr>
          <p:cNvPr id="3" name="Content Placeholder 2"/>
          <p:cNvSpPr>
            <a:spLocks noGrp="1"/>
          </p:cNvSpPr>
          <p:nvPr>
            <p:ph idx="1"/>
          </p:nvPr>
        </p:nvSpPr>
        <p:spPr>
          <a:xfrm>
            <a:off x="0" y="1066801"/>
            <a:ext cx="9143999" cy="914400"/>
          </a:xfrm>
        </p:spPr>
        <p:txBody>
          <a:bodyPr>
            <a:noAutofit/>
          </a:bodyPr>
          <a:lstStyle/>
          <a:p>
            <a:r>
              <a:rPr lang="en-US" sz="2800" b="1" dirty="0">
                <a:latin typeface="Aharoni" pitchFamily="2" charset="-79"/>
                <a:cs typeface="Aharoni" pitchFamily="2" charset="-79"/>
              </a:rPr>
              <a:t>Every issue has a story to tell. Just listen and learn. </a:t>
            </a:r>
          </a:p>
          <a:p>
            <a:pPr marL="0" indent="0">
              <a:buNone/>
            </a:pPr>
            <a:endParaRPr lang="en-US" sz="2800" b="1" dirty="0">
              <a:latin typeface="Aharoni" pitchFamily="2" charset="-79"/>
              <a:cs typeface="Aharoni" pitchFamily="2" charset="-79"/>
            </a:endParaRPr>
          </a:p>
        </p:txBody>
      </p:sp>
      <p:pic>
        <p:nvPicPr>
          <p:cNvPr id="12291" name="Picture 3" descr="C:\Users\admin pc\Desktop\PPT BEEKAYS\13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82296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2301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Aharoni" pitchFamily="2" charset="-79"/>
                <a:cs typeface="Aharoni" pitchFamily="2" charset="-79"/>
              </a:rPr>
              <a:t>Freezers</a:t>
            </a:r>
            <a:r>
              <a:rPr lang="en-US" b="1" dirty="0">
                <a:latin typeface="Aharoni" pitchFamily="2" charset="-79"/>
                <a:cs typeface="Aharoni" pitchFamily="2" charset="-79"/>
              </a:rPr>
              <a:t/>
            </a:r>
            <a:br>
              <a:rPr lang="en-US" b="1" dirty="0">
                <a:latin typeface="Aharoni" pitchFamily="2" charset="-79"/>
                <a:cs typeface="Aharoni" pitchFamily="2" charset="-79"/>
              </a:rPr>
            </a:br>
            <a:endParaRPr lang="en-US" dirty="0">
              <a:latin typeface="Aharoni" pitchFamily="2" charset="-79"/>
              <a:cs typeface="Aharoni" pitchFamily="2" charset="-79"/>
            </a:endParaRPr>
          </a:p>
        </p:txBody>
      </p:sp>
      <p:sp>
        <p:nvSpPr>
          <p:cNvPr id="3" name="Content Placeholder 2"/>
          <p:cNvSpPr>
            <a:spLocks noGrp="1"/>
          </p:cNvSpPr>
          <p:nvPr>
            <p:ph idx="1"/>
          </p:nvPr>
        </p:nvSpPr>
        <p:spPr>
          <a:xfrm>
            <a:off x="0" y="914400"/>
            <a:ext cx="9144000" cy="1676400"/>
          </a:xfrm>
        </p:spPr>
        <p:txBody>
          <a:bodyPr>
            <a:normAutofit lnSpcReduction="10000"/>
          </a:bodyPr>
          <a:lstStyle/>
          <a:p>
            <a:pPr marL="0" indent="0">
              <a:buNone/>
            </a:pPr>
            <a:r>
              <a:rPr lang="en-US" sz="2800" b="1" dirty="0">
                <a:latin typeface="Aharoni" pitchFamily="2" charset="-79"/>
                <a:cs typeface="Aharoni" pitchFamily="2" charset="-79"/>
              </a:rPr>
              <a:t>Freezers must maintain appropriate </a:t>
            </a:r>
            <a:r>
              <a:rPr lang="en-US" sz="2800" b="1" dirty="0" smtClean="0">
                <a:latin typeface="Aharoni" pitchFamily="2" charset="-79"/>
                <a:cs typeface="Aharoni" pitchFamily="2" charset="-79"/>
              </a:rPr>
              <a:t>internal </a:t>
            </a:r>
            <a:r>
              <a:rPr lang="en-US" sz="2800" b="1" dirty="0">
                <a:latin typeface="Aharoni" pitchFamily="2" charset="-79"/>
                <a:cs typeface="Aharoni" pitchFamily="2" charset="-79"/>
              </a:rPr>
              <a:t>temperatures of 32 degrees F (0 degrees C) or below. The facility maintains a record of temperature maintaining </a:t>
            </a:r>
            <a:r>
              <a:rPr lang="en-US" sz="2800" b="1" dirty="0" smtClean="0">
                <a:latin typeface="Aharoni" pitchFamily="2" charset="-79"/>
                <a:cs typeface="Aharoni" pitchFamily="2" charset="-79"/>
              </a:rPr>
              <a:t>activities.</a:t>
            </a:r>
            <a:r>
              <a:rPr lang="en-US" sz="2800" b="1" dirty="0">
                <a:latin typeface="Aharoni" pitchFamily="2" charset="-79"/>
                <a:cs typeface="Aharoni" pitchFamily="2" charset="-79"/>
              </a:rPr>
              <a:t> </a:t>
            </a:r>
          </a:p>
          <a:p>
            <a:endParaRPr lang="en-US" sz="2800" b="1" dirty="0">
              <a:latin typeface="Aharoni" pitchFamily="2" charset="-79"/>
              <a:cs typeface="Aharoni" pitchFamily="2" charset="-79"/>
            </a:endParaRPr>
          </a:p>
        </p:txBody>
      </p:sp>
      <p:pic>
        <p:nvPicPr>
          <p:cNvPr id="13314" name="Picture 2" descr="C:\Users\admin pc\Desktop\PPT BEEKAYS\14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90800"/>
            <a:ext cx="8382000" cy="4098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369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Aharoni" pitchFamily="2" charset="-79"/>
                <a:cs typeface="Aharoni" pitchFamily="2" charset="-79"/>
              </a:rPr>
              <a:t>Dock Lever Pits</a:t>
            </a:r>
            <a:r>
              <a:rPr lang="en-US" b="1" dirty="0">
                <a:latin typeface="Aharoni" pitchFamily="2" charset="-79"/>
                <a:cs typeface="Aharoni" pitchFamily="2" charset="-79"/>
              </a:rPr>
              <a:t/>
            </a:r>
            <a:br>
              <a:rPr lang="en-US" b="1" dirty="0">
                <a:latin typeface="Aharoni" pitchFamily="2" charset="-79"/>
                <a:cs typeface="Aharoni" pitchFamily="2" charset="-79"/>
              </a:rPr>
            </a:br>
            <a:endParaRPr lang="en-US" dirty="0">
              <a:latin typeface="Aharoni" pitchFamily="2" charset="-79"/>
              <a:cs typeface="Aharoni" pitchFamily="2" charset="-79"/>
            </a:endParaRPr>
          </a:p>
        </p:txBody>
      </p:sp>
      <p:sp>
        <p:nvSpPr>
          <p:cNvPr id="3" name="Content Placeholder 2"/>
          <p:cNvSpPr>
            <a:spLocks noGrp="1"/>
          </p:cNvSpPr>
          <p:nvPr>
            <p:ph idx="1"/>
          </p:nvPr>
        </p:nvSpPr>
        <p:spPr>
          <a:xfrm>
            <a:off x="0" y="990600"/>
            <a:ext cx="9144000" cy="1228636"/>
          </a:xfrm>
        </p:spPr>
        <p:txBody>
          <a:bodyPr>
            <a:noAutofit/>
          </a:bodyPr>
          <a:lstStyle/>
          <a:p>
            <a:r>
              <a:rPr lang="en-US" sz="2800" b="1" dirty="0">
                <a:latin typeface="Aharoni" pitchFamily="2" charset="-79"/>
                <a:cs typeface="Aharoni" pitchFamily="2" charset="-79"/>
              </a:rPr>
              <a:t>Dock lever pits are cleaned frequently to prevent accumulation of debris, product spillage, or other materials. </a:t>
            </a:r>
          </a:p>
          <a:p>
            <a:endParaRPr lang="en-US" sz="2800" b="1" dirty="0">
              <a:latin typeface="Aharoni" pitchFamily="2" charset="-79"/>
              <a:cs typeface="Aharoni" pitchFamily="2" charset="-79"/>
            </a:endParaRPr>
          </a:p>
        </p:txBody>
      </p:sp>
      <p:pic>
        <p:nvPicPr>
          <p:cNvPr id="14338" name="Picture 2" descr="C:\Users\admin pc\Desktop\PPT BEEKAYS\15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438400"/>
            <a:ext cx="82296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820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Aharoni" pitchFamily="2" charset="-79"/>
                <a:cs typeface="Aharoni" pitchFamily="2" charset="-79"/>
              </a:rPr>
              <a:t>Outside Pallet Storage</a:t>
            </a:r>
            <a:r>
              <a:rPr lang="en-US" b="1" dirty="0">
                <a:latin typeface="Aharoni" pitchFamily="2" charset="-79"/>
                <a:cs typeface="Aharoni" pitchFamily="2" charset="-79"/>
              </a:rPr>
              <a:t/>
            </a:r>
            <a:br>
              <a:rPr lang="en-US" b="1" dirty="0">
                <a:latin typeface="Aharoni" pitchFamily="2" charset="-79"/>
                <a:cs typeface="Aharoni" pitchFamily="2" charset="-79"/>
              </a:rPr>
            </a:br>
            <a:endParaRPr lang="en-US" dirty="0">
              <a:latin typeface="Aharoni" pitchFamily="2" charset="-79"/>
              <a:cs typeface="Aharoni" pitchFamily="2" charset="-79"/>
            </a:endParaRPr>
          </a:p>
        </p:txBody>
      </p:sp>
      <p:sp>
        <p:nvSpPr>
          <p:cNvPr id="3" name="Content Placeholder 2"/>
          <p:cNvSpPr>
            <a:spLocks noGrp="1"/>
          </p:cNvSpPr>
          <p:nvPr>
            <p:ph idx="1"/>
          </p:nvPr>
        </p:nvSpPr>
        <p:spPr>
          <a:xfrm>
            <a:off x="0" y="1066800"/>
            <a:ext cx="9144000" cy="1295400"/>
          </a:xfrm>
        </p:spPr>
        <p:txBody>
          <a:bodyPr>
            <a:normAutofit lnSpcReduction="10000"/>
          </a:bodyPr>
          <a:lstStyle/>
          <a:p>
            <a:r>
              <a:rPr lang="en-US" sz="2800" b="1" dirty="0">
                <a:latin typeface="Aharoni" pitchFamily="2" charset="-79"/>
                <a:cs typeface="Aharoni" pitchFamily="2" charset="-79"/>
              </a:rPr>
              <a:t>When pallets are sorted outside, they are inspected for evidence of contamination before being brought into the facility for use. </a:t>
            </a:r>
          </a:p>
          <a:p>
            <a:endParaRPr lang="en-US" sz="2800" b="1" dirty="0">
              <a:latin typeface="Aharoni" pitchFamily="2" charset="-79"/>
              <a:cs typeface="Aharoni" pitchFamily="2" charset="-79"/>
            </a:endParaRPr>
          </a:p>
        </p:txBody>
      </p:sp>
      <p:pic>
        <p:nvPicPr>
          <p:cNvPr id="15362" name="Picture 2" descr="C:\Users\admin pc\Desktop\PPT BEEKAYS\16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438400"/>
            <a:ext cx="83058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008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Aharoni" pitchFamily="2" charset="-79"/>
                <a:cs typeface="Aharoni" pitchFamily="2" charset="-79"/>
              </a:rPr>
              <a:t>Floor Drains</a:t>
            </a:r>
            <a:r>
              <a:rPr lang="en-US" b="1" dirty="0">
                <a:latin typeface="Aharoni" pitchFamily="2" charset="-79"/>
                <a:cs typeface="Aharoni" pitchFamily="2" charset="-79"/>
              </a:rPr>
              <a:t/>
            </a:r>
            <a:br>
              <a:rPr lang="en-US" b="1" dirty="0">
                <a:latin typeface="Aharoni" pitchFamily="2" charset="-79"/>
                <a:cs typeface="Aharoni" pitchFamily="2" charset="-79"/>
              </a:rPr>
            </a:br>
            <a:endParaRPr lang="en-US" dirty="0">
              <a:latin typeface="Aharoni" pitchFamily="2" charset="-79"/>
              <a:cs typeface="Aharoni" pitchFamily="2" charset="-79"/>
            </a:endParaRPr>
          </a:p>
        </p:txBody>
      </p:sp>
      <p:sp>
        <p:nvSpPr>
          <p:cNvPr id="3" name="Content Placeholder 2"/>
          <p:cNvSpPr>
            <a:spLocks noGrp="1"/>
          </p:cNvSpPr>
          <p:nvPr>
            <p:ph idx="1"/>
          </p:nvPr>
        </p:nvSpPr>
        <p:spPr>
          <a:xfrm>
            <a:off x="228600" y="1066800"/>
            <a:ext cx="8229600" cy="914400"/>
          </a:xfrm>
        </p:spPr>
        <p:txBody>
          <a:bodyPr>
            <a:normAutofit/>
          </a:bodyPr>
          <a:lstStyle/>
          <a:p>
            <a:r>
              <a:rPr lang="en-US" sz="2800" b="1" dirty="0">
                <a:latin typeface="Aharoni" pitchFamily="2" charset="-79"/>
                <a:cs typeface="Aharoni" pitchFamily="2" charset="-79"/>
              </a:rPr>
              <a:t>Floor drains are not trash cans. </a:t>
            </a:r>
          </a:p>
          <a:p>
            <a:endParaRPr lang="en-US" sz="2800" b="1" dirty="0">
              <a:latin typeface="Aharoni" pitchFamily="2" charset="-79"/>
              <a:cs typeface="Aharoni" pitchFamily="2" charset="-79"/>
            </a:endParaRPr>
          </a:p>
        </p:txBody>
      </p:sp>
      <p:pic>
        <p:nvPicPr>
          <p:cNvPr id="16386" name="Picture 2" descr="C:\Users\admin pc\Desktop\PPT BEEKAYS\17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534399"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4143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Aharoni" pitchFamily="2" charset="-79"/>
                <a:cs typeface="Aharoni" pitchFamily="2" charset="-79"/>
              </a:rPr>
              <a:t>Right the First </a:t>
            </a:r>
            <a:r>
              <a:rPr lang="en-US" b="1" dirty="0" smtClean="0">
                <a:solidFill>
                  <a:srgbClr val="FF0000"/>
                </a:solidFill>
                <a:latin typeface="Aharoni" pitchFamily="2" charset="-79"/>
                <a:cs typeface="Aharoni" pitchFamily="2" charset="-79"/>
              </a:rPr>
              <a:t>Time</a:t>
            </a:r>
            <a:r>
              <a:rPr lang="en-US" b="1" dirty="0">
                <a:latin typeface="Aharoni" pitchFamily="2" charset="-79"/>
                <a:cs typeface="Aharoni" pitchFamily="2" charset="-79"/>
              </a:rPr>
              <a:t/>
            </a:r>
            <a:br>
              <a:rPr lang="en-US" b="1" dirty="0">
                <a:latin typeface="Aharoni" pitchFamily="2" charset="-79"/>
                <a:cs typeface="Aharoni" pitchFamily="2" charset="-79"/>
              </a:rPr>
            </a:br>
            <a:endParaRPr lang="en-US" dirty="0">
              <a:latin typeface="Aharoni" pitchFamily="2" charset="-79"/>
              <a:cs typeface="Aharoni" pitchFamily="2" charset="-79"/>
            </a:endParaRPr>
          </a:p>
        </p:txBody>
      </p:sp>
      <p:sp>
        <p:nvSpPr>
          <p:cNvPr id="3" name="Content Placeholder 2"/>
          <p:cNvSpPr>
            <a:spLocks noGrp="1"/>
          </p:cNvSpPr>
          <p:nvPr>
            <p:ph idx="1"/>
          </p:nvPr>
        </p:nvSpPr>
        <p:spPr>
          <a:xfrm>
            <a:off x="152400" y="1066800"/>
            <a:ext cx="8229600" cy="685800"/>
          </a:xfrm>
        </p:spPr>
        <p:txBody>
          <a:bodyPr>
            <a:normAutofit/>
          </a:bodyPr>
          <a:lstStyle/>
          <a:p>
            <a:r>
              <a:rPr lang="en-US" sz="2800" b="1" dirty="0">
                <a:latin typeface="Aharoni" pitchFamily="2" charset="-79"/>
                <a:cs typeface="Aharoni" pitchFamily="2" charset="-79"/>
              </a:rPr>
              <a:t>Repairs cost a lot of time and money. </a:t>
            </a:r>
          </a:p>
          <a:p>
            <a:endParaRPr lang="en-US" sz="2800" b="1" dirty="0">
              <a:latin typeface="Aharoni" pitchFamily="2" charset="-79"/>
              <a:cs typeface="Aharoni" pitchFamily="2" charset="-79"/>
            </a:endParaRPr>
          </a:p>
        </p:txBody>
      </p:sp>
      <p:pic>
        <p:nvPicPr>
          <p:cNvPr id="17410" name="Picture 2" descr="C:\Users\admin pc\Desktop\PPT BEEKAYS\18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97745"/>
            <a:ext cx="8305800" cy="477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5003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09" y="1143000"/>
            <a:ext cx="9012382" cy="1143000"/>
          </a:xfrm>
        </p:spPr>
        <p:txBody>
          <a:bodyPr/>
          <a:lstStyle/>
          <a:p>
            <a:r>
              <a:rPr lang="en-US" dirty="0">
                <a:solidFill>
                  <a:srgbClr val="FF0000"/>
                </a:solidFill>
                <a:latin typeface="Aharoni" pitchFamily="2" charset="-79"/>
                <a:cs typeface="Aharoni" pitchFamily="2" charset="-79"/>
              </a:rPr>
              <a:t>Sort. Set in order. Shine. Standardize. Sustain.</a:t>
            </a:r>
            <a:r>
              <a:rPr lang="en-US" dirty="0">
                <a:latin typeface="Aharoni" pitchFamily="2" charset="-79"/>
                <a:cs typeface="Aharoni" pitchFamily="2" charset="-79"/>
              </a:rPr>
              <a:t/>
            </a:r>
            <a:br>
              <a:rPr lang="en-US" dirty="0">
                <a:latin typeface="Aharoni" pitchFamily="2" charset="-79"/>
                <a:cs typeface="Aharoni" pitchFamily="2" charset="-79"/>
              </a:rPr>
            </a:br>
            <a:endParaRPr lang="en-US" dirty="0">
              <a:latin typeface="Aharoni" pitchFamily="2" charset="-79"/>
              <a:cs typeface="Aharoni" pitchFamily="2" charset="-79"/>
            </a:endParaRPr>
          </a:p>
        </p:txBody>
      </p:sp>
      <p:sp>
        <p:nvSpPr>
          <p:cNvPr id="3" name="Content Placeholder 2"/>
          <p:cNvSpPr>
            <a:spLocks noGrp="1"/>
          </p:cNvSpPr>
          <p:nvPr>
            <p:ph idx="1"/>
          </p:nvPr>
        </p:nvSpPr>
        <p:spPr/>
        <p:txBody>
          <a:bodyPr/>
          <a:lstStyle/>
          <a:p>
            <a:endParaRPr lang="en-US" dirty="0">
              <a:latin typeface="Aharoni" pitchFamily="2" charset="-79"/>
              <a:cs typeface="Aharoni" pitchFamily="2" charset="-79"/>
            </a:endParaRPr>
          </a:p>
        </p:txBody>
      </p:sp>
      <p:pic>
        <p:nvPicPr>
          <p:cNvPr id="18434" name="Picture 2" descr="C:\Users\admin pc\Desktop\PPT BEEKAYS\19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8305800" cy="495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424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752600"/>
          </a:xfrm>
        </p:spPr>
        <p:txBody>
          <a:bodyPr/>
          <a:lstStyle/>
          <a:p>
            <a:r>
              <a:rPr lang="en-US" b="1" dirty="0">
                <a:solidFill>
                  <a:srgbClr val="FF0000"/>
                </a:solidFill>
                <a:latin typeface="Aharoni" pitchFamily="2" charset="-79"/>
                <a:cs typeface="Aharoni" pitchFamily="2" charset="-79"/>
              </a:rPr>
              <a:t>Calibrate Temperature Controls</a:t>
            </a:r>
            <a:r>
              <a:rPr lang="en-US" b="1" dirty="0">
                <a:latin typeface="Aharoni" pitchFamily="2" charset="-79"/>
                <a:cs typeface="Aharoni" pitchFamily="2" charset="-79"/>
              </a:rPr>
              <a:t/>
            </a:r>
            <a:br>
              <a:rPr lang="en-US" b="1" dirty="0">
                <a:latin typeface="Aharoni" pitchFamily="2" charset="-79"/>
                <a:cs typeface="Aharoni" pitchFamily="2" charset="-79"/>
              </a:rPr>
            </a:br>
            <a:endParaRPr lang="en-US" dirty="0">
              <a:latin typeface="Aharoni" pitchFamily="2" charset="-79"/>
              <a:cs typeface="Aharoni" pitchFamily="2" charset="-79"/>
            </a:endParaRPr>
          </a:p>
        </p:txBody>
      </p:sp>
      <p:sp>
        <p:nvSpPr>
          <p:cNvPr id="3" name="Content Placeholder 2"/>
          <p:cNvSpPr>
            <a:spLocks noGrp="1"/>
          </p:cNvSpPr>
          <p:nvPr>
            <p:ph idx="1"/>
          </p:nvPr>
        </p:nvSpPr>
        <p:spPr>
          <a:xfrm>
            <a:off x="0" y="1524000"/>
            <a:ext cx="9144000" cy="4525963"/>
          </a:xfrm>
        </p:spPr>
        <p:txBody>
          <a:bodyPr>
            <a:normAutofit/>
          </a:bodyPr>
          <a:lstStyle/>
          <a:p>
            <a:r>
              <a:rPr lang="en-US" sz="2800" b="1" dirty="0" smtClean="0">
                <a:solidFill>
                  <a:schemeClr val="tx1"/>
                </a:solidFill>
                <a:latin typeface="Aharoni" pitchFamily="2" charset="-79"/>
                <a:cs typeface="Aharoni" pitchFamily="2" charset="-79"/>
              </a:rPr>
              <a:t>Processes </a:t>
            </a:r>
            <a:r>
              <a:rPr lang="en-US" sz="2800" b="1" dirty="0">
                <a:solidFill>
                  <a:schemeClr val="tx1"/>
                </a:solidFill>
                <a:latin typeface="Aharoni" pitchFamily="2" charset="-79"/>
                <a:cs typeface="Aharoni" pitchFamily="2" charset="-79"/>
              </a:rPr>
              <a:t>that require temperature controls need measuring devices that are functioning and accurate. All devices must be calibrated to national standards. </a:t>
            </a:r>
          </a:p>
          <a:p>
            <a:endParaRPr lang="en-US" sz="2800" dirty="0">
              <a:latin typeface="Aharoni" pitchFamily="2" charset="-79"/>
              <a:cs typeface="Aharoni" pitchFamily="2" charset="-79"/>
            </a:endParaRPr>
          </a:p>
        </p:txBody>
      </p:sp>
      <p:pic>
        <p:nvPicPr>
          <p:cNvPr id="1026" name="Picture 2" descr="C:\Users\admin pc\Desktop\PPT BEEKAYS\1m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297382"/>
            <a:ext cx="80010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767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6" y="228600"/>
            <a:ext cx="9144000" cy="1600200"/>
          </a:xfrm>
        </p:spPr>
        <p:txBody>
          <a:bodyPr/>
          <a:lstStyle/>
          <a:p>
            <a:r>
              <a:rPr lang="en-US" b="1" dirty="0">
                <a:solidFill>
                  <a:srgbClr val="FF0000"/>
                </a:solidFill>
                <a:latin typeface="Aharoni" pitchFamily="2" charset="-79"/>
                <a:cs typeface="Aharoni" pitchFamily="2" charset="-79"/>
              </a:rPr>
              <a:t>Get it Right the First Time</a:t>
            </a:r>
            <a:r>
              <a:rPr lang="en-US" b="1" dirty="0">
                <a:latin typeface="Aharoni" pitchFamily="2" charset="-79"/>
                <a:cs typeface="Aharoni" pitchFamily="2" charset="-79"/>
              </a:rPr>
              <a:t/>
            </a:r>
            <a:br>
              <a:rPr lang="en-US" b="1" dirty="0">
                <a:latin typeface="Aharoni" pitchFamily="2" charset="-79"/>
                <a:cs typeface="Aharoni" pitchFamily="2" charset="-79"/>
              </a:rPr>
            </a:br>
            <a:endParaRPr lang="en-US" dirty="0">
              <a:latin typeface="Aharoni" pitchFamily="2" charset="-79"/>
              <a:cs typeface="Aharoni" pitchFamily="2" charset="-79"/>
            </a:endParaRPr>
          </a:p>
        </p:txBody>
      </p:sp>
      <p:sp>
        <p:nvSpPr>
          <p:cNvPr id="3" name="Content Placeholder 2"/>
          <p:cNvSpPr>
            <a:spLocks noGrp="1"/>
          </p:cNvSpPr>
          <p:nvPr>
            <p:ph idx="1"/>
          </p:nvPr>
        </p:nvSpPr>
        <p:spPr>
          <a:xfrm>
            <a:off x="228600" y="1295400"/>
            <a:ext cx="8229600" cy="838200"/>
          </a:xfrm>
        </p:spPr>
        <p:txBody>
          <a:bodyPr>
            <a:noAutofit/>
          </a:bodyPr>
          <a:lstStyle/>
          <a:p>
            <a:r>
              <a:rPr lang="en-US" sz="2800" b="1" dirty="0">
                <a:latin typeface="Aharoni" pitchFamily="2" charset="-79"/>
                <a:cs typeface="Aharoni" pitchFamily="2" charset="-79"/>
              </a:rPr>
              <a:t>First time - money well spent.</a:t>
            </a:r>
          </a:p>
          <a:p>
            <a:r>
              <a:rPr lang="en-US" sz="2800" b="1" dirty="0">
                <a:latin typeface="Aharoni" pitchFamily="2" charset="-79"/>
                <a:cs typeface="Aharoni" pitchFamily="2" charset="-79"/>
              </a:rPr>
              <a:t>Second time- money down the drain. </a:t>
            </a:r>
          </a:p>
          <a:p>
            <a:endParaRPr lang="en-US" sz="2800" b="1" dirty="0">
              <a:latin typeface="Aharoni" pitchFamily="2" charset="-79"/>
              <a:cs typeface="Aharoni" pitchFamily="2" charset="-79"/>
            </a:endParaRPr>
          </a:p>
          <a:p>
            <a:endParaRPr lang="en-US" sz="2800" b="1" dirty="0">
              <a:latin typeface="Aharoni" pitchFamily="2" charset="-79"/>
              <a:cs typeface="Aharoni" pitchFamily="2" charset="-79"/>
            </a:endParaRPr>
          </a:p>
        </p:txBody>
      </p:sp>
      <p:pic>
        <p:nvPicPr>
          <p:cNvPr id="19458" name="Picture 2" descr="C:\Users\admin pc\Desktop\PPT BEEKAYS\20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362201"/>
            <a:ext cx="81534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7850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00200"/>
          </a:xfrm>
        </p:spPr>
        <p:txBody>
          <a:bodyPr/>
          <a:lstStyle/>
          <a:p>
            <a:r>
              <a:rPr lang="en-US" b="1" dirty="0">
                <a:solidFill>
                  <a:srgbClr val="FF0000"/>
                </a:solidFill>
                <a:latin typeface="Aharoni" pitchFamily="2" charset="-79"/>
                <a:cs typeface="Aharoni" pitchFamily="2" charset="-79"/>
              </a:rPr>
              <a:t>Trailer Seals</a:t>
            </a:r>
            <a:r>
              <a:rPr lang="en-US" b="1" dirty="0">
                <a:latin typeface="Aharoni" pitchFamily="2" charset="-79"/>
                <a:cs typeface="Aharoni" pitchFamily="2" charset="-79"/>
              </a:rPr>
              <a:t/>
            </a:r>
            <a:br>
              <a:rPr lang="en-US" b="1" dirty="0">
                <a:latin typeface="Aharoni" pitchFamily="2" charset="-79"/>
                <a:cs typeface="Aharoni" pitchFamily="2" charset="-79"/>
              </a:rPr>
            </a:br>
            <a:endParaRPr lang="en-US" dirty="0">
              <a:latin typeface="Aharoni" pitchFamily="2" charset="-79"/>
              <a:cs typeface="Aharoni" pitchFamily="2" charset="-79"/>
            </a:endParaRPr>
          </a:p>
        </p:txBody>
      </p:sp>
      <p:sp>
        <p:nvSpPr>
          <p:cNvPr id="3" name="Content Placeholder 2"/>
          <p:cNvSpPr>
            <a:spLocks noGrp="1"/>
          </p:cNvSpPr>
          <p:nvPr>
            <p:ph idx="1"/>
          </p:nvPr>
        </p:nvSpPr>
        <p:spPr>
          <a:xfrm>
            <a:off x="0" y="1143001"/>
            <a:ext cx="9067800" cy="1524000"/>
          </a:xfrm>
        </p:spPr>
        <p:txBody>
          <a:bodyPr>
            <a:noAutofit/>
          </a:bodyPr>
          <a:lstStyle/>
          <a:p>
            <a:r>
              <a:rPr lang="en-US" sz="2800" b="1" dirty="0">
                <a:latin typeface="Aharoni" pitchFamily="2" charset="-79"/>
                <a:cs typeface="Aharoni" pitchFamily="2" charset="-79"/>
              </a:rPr>
              <a:t>How many seals are on your trailers? Every seal needs to be checked by you, and the seal numbers verified against the receiving records. NO EXCEPTION! You are the first line of defense. </a:t>
            </a:r>
          </a:p>
          <a:p>
            <a:endParaRPr lang="en-US" sz="2800" b="1" dirty="0">
              <a:latin typeface="Aharoni" pitchFamily="2" charset="-79"/>
              <a:cs typeface="Aharoni" pitchFamily="2" charset="-79"/>
            </a:endParaRPr>
          </a:p>
        </p:txBody>
      </p:sp>
      <p:pic>
        <p:nvPicPr>
          <p:cNvPr id="20482" name="Picture 2" descr="C:\Users\admin pc\Desktop\PPT BEEKAYS\21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921169"/>
            <a:ext cx="8381999" cy="3708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4152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Aharoni" pitchFamily="2" charset="-79"/>
                <a:cs typeface="Aharoni" pitchFamily="2" charset="-79"/>
              </a:rPr>
              <a:t>Rainy Days</a:t>
            </a:r>
            <a:r>
              <a:rPr lang="en-US" b="1" dirty="0">
                <a:latin typeface="Aharoni" pitchFamily="2" charset="-79"/>
                <a:cs typeface="Aharoni" pitchFamily="2" charset="-79"/>
              </a:rPr>
              <a:t/>
            </a:r>
            <a:br>
              <a:rPr lang="en-US" b="1" dirty="0">
                <a:latin typeface="Aharoni" pitchFamily="2" charset="-79"/>
                <a:cs typeface="Aharoni" pitchFamily="2" charset="-79"/>
              </a:rPr>
            </a:br>
            <a:endParaRPr lang="en-US" dirty="0">
              <a:latin typeface="Aharoni" pitchFamily="2" charset="-79"/>
              <a:cs typeface="Aharoni" pitchFamily="2" charset="-79"/>
            </a:endParaRPr>
          </a:p>
        </p:txBody>
      </p:sp>
      <p:sp>
        <p:nvSpPr>
          <p:cNvPr id="3" name="Content Placeholder 2"/>
          <p:cNvSpPr>
            <a:spLocks noGrp="1"/>
          </p:cNvSpPr>
          <p:nvPr>
            <p:ph idx="1"/>
          </p:nvPr>
        </p:nvSpPr>
        <p:spPr>
          <a:xfrm>
            <a:off x="0" y="990600"/>
            <a:ext cx="9144000" cy="609600"/>
          </a:xfrm>
        </p:spPr>
        <p:txBody>
          <a:bodyPr>
            <a:noAutofit/>
          </a:bodyPr>
          <a:lstStyle/>
          <a:p>
            <a:pPr marL="0" indent="0">
              <a:buNone/>
            </a:pPr>
            <a:r>
              <a:rPr lang="en-US" sz="2800" b="1" dirty="0" smtClean="0">
                <a:latin typeface="Aharoni" pitchFamily="2" charset="-79"/>
                <a:cs typeface="Aharoni" pitchFamily="2" charset="-79"/>
              </a:rPr>
              <a:t> Rainy </a:t>
            </a:r>
            <a:r>
              <a:rPr lang="en-US" sz="2800" b="1" dirty="0">
                <a:latin typeface="Aharoni" pitchFamily="2" charset="-79"/>
                <a:cs typeface="Aharoni" pitchFamily="2" charset="-79"/>
              </a:rPr>
              <a:t>days are good days to check for roof leaks. </a:t>
            </a:r>
          </a:p>
          <a:p>
            <a:endParaRPr lang="en-US" sz="2800" b="1" dirty="0">
              <a:latin typeface="Aharoni" pitchFamily="2" charset="-79"/>
              <a:cs typeface="Aharoni" pitchFamily="2" charset="-79"/>
            </a:endParaRPr>
          </a:p>
        </p:txBody>
      </p:sp>
      <p:pic>
        <p:nvPicPr>
          <p:cNvPr id="21506" name="Picture 2" descr="C:\Users\admin pc\Desktop\PPT BEEKAYS\22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84582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5483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86462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b="1" dirty="0">
                <a:solidFill>
                  <a:srgbClr val="FF0000"/>
                </a:solidFill>
                <a:latin typeface="Aharoni" pitchFamily="2" charset="-79"/>
                <a:cs typeface="Aharoni" pitchFamily="2" charset="-79"/>
              </a:rPr>
              <a:t>Daily Cleaning</a:t>
            </a:r>
            <a:r>
              <a:rPr lang="en-US" b="1" dirty="0">
                <a:latin typeface="Aharoni" pitchFamily="2" charset="-79"/>
                <a:cs typeface="Aharoni" pitchFamily="2" charset="-79"/>
              </a:rPr>
              <a:t/>
            </a:r>
            <a:br>
              <a:rPr lang="en-US" b="1" dirty="0">
                <a:latin typeface="Aharoni" pitchFamily="2" charset="-79"/>
                <a:cs typeface="Aharoni" pitchFamily="2" charset="-79"/>
              </a:rPr>
            </a:br>
            <a:endParaRPr lang="en-US" dirty="0">
              <a:latin typeface="Aharoni" pitchFamily="2" charset="-79"/>
              <a:cs typeface="Aharoni" pitchFamily="2" charset="-79"/>
            </a:endParaRPr>
          </a:p>
        </p:txBody>
      </p:sp>
      <p:sp>
        <p:nvSpPr>
          <p:cNvPr id="3" name="Content Placeholder 2"/>
          <p:cNvSpPr>
            <a:spLocks noGrp="1"/>
          </p:cNvSpPr>
          <p:nvPr>
            <p:ph idx="1"/>
          </p:nvPr>
        </p:nvSpPr>
        <p:spPr>
          <a:xfrm>
            <a:off x="0" y="1066800"/>
            <a:ext cx="8991600" cy="5059363"/>
          </a:xfrm>
        </p:spPr>
        <p:txBody>
          <a:bodyPr>
            <a:normAutofit/>
          </a:bodyPr>
          <a:lstStyle/>
          <a:p>
            <a:r>
              <a:rPr lang="en-US" sz="2800" b="1" dirty="0">
                <a:solidFill>
                  <a:schemeClr val="tx1"/>
                </a:solidFill>
                <a:latin typeface="Aharoni" pitchFamily="2" charset="-79"/>
                <a:cs typeface="Aharoni" pitchFamily="2" charset="-79"/>
              </a:rPr>
              <a:t>Daily cleaning tasks ensure that work and support areas remain clean during working hours</a:t>
            </a:r>
          </a:p>
          <a:p>
            <a:pPr marL="0" indent="0">
              <a:buNone/>
            </a:pPr>
            <a:endParaRPr lang="en-US" sz="2800" dirty="0">
              <a:latin typeface="Aharoni" pitchFamily="2" charset="-79"/>
              <a:cs typeface="Aharoni" pitchFamily="2" charset="-79"/>
            </a:endParaRPr>
          </a:p>
        </p:txBody>
      </p:sp>
      <p:pic>
        <p:nvPicPr>
          <p:cNvPr id="2052" name="Picture 4" descr="C:\Users\admin pc\Desktop\PPT BEEKAYS\3m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133600"/>
            <a:ext cx="83058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440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Aharoni" pitchFamily="2" charset="-79"/>
                <a:cs typeface="Aharoni" pitchFamily="2" charset="-79"/>
              </a:rPr>
              <a:t>Maintenance Debris</a:t>
            </a:r>
            <a:r>
              <a:rPr lang="en-US" b="1" dirty="0">
                <a:latin typeface="Aharoni" pitchFamily="2" charset="-79"/>
                <a:cs typeface="Aharoni" pitchFamily="2" charset="-79"/>
              </a:rPr>
              <a:t/>
            </a:r>
            <a:br>
              <a:rPr lang="en-US" b="1" dirty="0">
                <a:latin typeface="Aharoni" pitchFamily="2" charset="-79"/>
                <a:cs typeface="Aharoni" pitchFamily="2" charset="-79"/>
              </a:rPr>
            </a:br>
            <a:endParaRPr lang="en-US" dirty="0">
              <a:latin typeface="Aharoni" pitchFamily="2" charset="-79"/>
              <a:cs typeface="Aharoni" pitchFamily="2" charset="-79"/>
            </a:endParaRPr>
          </a:p>
        </p:txBody>
      </p:sp>
      <p:sp>
        <p:nvSpPr>
          <p:cNvPr id="3" name="Content Placeholder 2"/>
          <p:cNvSpPr>
            <a:spLocks noGrp="1"/>
          </p:cNvSpPr>
          <p:nvPr>
            <p:ph idx="1"/>
          </p:nvPr>
        </p:nvSpPr>
        <p:spPr>
          <a:xfrm>
            <a:off x="304800" y="1219201"/>
            <a:ext cx="8763000" cy="1219200"/>
          </a:xfrm>
        </p:spPr>
        <p:txBody>
          <a:bodyPr>
            <a:normAutofit/>
          </a:bodyPr>
          <a:lstStyle/>
          <a:p>
            <a:r>
              <a:rPr lang="en-US" sz="2800" b="1" dirty="0" smtClean="0">
                <a:solidFill>
                  <a:schemeClr val="tx1"/>
                </a:solidFill>
                <a:latin typeface="Aharoni" pitchFamily="2" charset="-79"/>
                <a:cs typeface="Aharoni" pitchFamily="2" charset="-79"/>
              </a:rPr>
              <a:t>Maintenance </a:t>
            </a:r>
            <a:r>
              <a:rPr lang="en-US" sz="2800" b="1" dirty="0">
                <a:solidFill>
                  <a:schemeClr val="tx1"/>
                </a:solidFill>
                <a:latin typeface="Aharoni" pitchFamily="2" charset="-79"/>
                <a:cs typeface="Aharoni" pitchFamily="2" charset="-79"/>
              </a:rPr>
              <a:t>debris created during repairs is quickly removed. </a:t>
            </a:r>
          </a:p>
          <a:p>
            <a:endParaRPr lang="en-US" sz="2800" dirty="0">
              <a:latin typeface="Aharoni" pitchFamily="2" charset="-79"/>
              <a:cs typeface="Aharoni" pitchFamily="2" charset="-79"/>
            </a:endParaRPr>
          </a:p>
        </p:txBody>
      </p:sp>
      <p:pic>
        <p:nvPicPr>
          <p:cNvPr id="3074" name="Picture 2" descr="C:\Users\admin pc\Desktop\PPT BEEKAYS\4m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362200"/>
            <a:ext cx="83820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473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Aharoni" pitchFamily="2" charset="-79"/>
                <a:cs typeface="Aharoni" pitchFamily="2" charset="-79"/>
              </a:rPr>
              <a:t>Maintaining Equipment </a:t>
            </a:r>
            <a:br>
              <a:rPr lang="en-US" b="1" dirty="0">
                <a:solidFill>
                  <a:srgbClr val="FF0000"/>
                </a:solidFill>
                <a:latin typeface="Aharoni" pitchFamily="2" charset="-79"/>
                <a:cs typeface="Aharoni" pitchFamily="2" charset="-79"/>
              </a:rPr>
            </a:br>
            <a:endParaRPr lang="en-US" dirty="0">
              <a:solidFill>
                <a:srgbClr val="FF0000"/>
              </a:solidFill>
              <a:latin typeface="Aharoni" pitchFamily="2" charset="-79"/>
              <a:cs typeface="Aharoni" pitchFamily="2" charset="-79"/>
            </a:endParaRPr>
          </a:p>
        </p:txBody>
      </p:sp>
      <p:sp>
        <p:nvSpPr>
          <p:cNvPr id="3" name="Content Placeholder 2"/>
          <p:cNvSpPr>
            <a:spLocks noGrp="1"/>
          </p:cNvSpPr>
          <p:nvPr>
            <p:ph idx="1"/>
          </p:nvPr>
        </p:nvSpPr>
        <p:spPr>
          <a:xfrm>
            <a:off x="76200" y="1066800"/>
            <a:ext cx="9067800" cy="1219200"/>
          </a:xfrm>
        </p:spPr>
        <p:txBody>
          <a:bodyPr>
            <a:noAutofit/>
          </a:bodyPr>
          <a:lstStyle/>
          <a:p>
            <a:r>
              <a:rPr lang="en-US" sz="2800" b="1" dirty="0" smtClean="0">
                <a:solidFill>
                  <a:schemeClr val="tx1"/>
                </a:solidFill>
                <a:latin typeface="Aharoni" pitchFamily="2" charset="-79"/>
                <a:cs typeface="Aharoni" pitchFamily="2" charset="-79"/>
              </a:rPr>
              <a:t>Improperly </a:t>
            </a:r>
            <a:r>
              <a:rPr lang="en-US" sz="2800" b="1" dirty="0">
                <a:solidFill>
                  <a:schemeClr val="tx1"/>
                </a:solidFill>
                <a:latin typeface="Aharoni" pitchFamily="2" charset="-79"/>
                <a:cs typeface="Aharoni" pitchFamily="2" charset="-79"/>
              </a:rPr>
              <a:t>maintained or dirty repair parts may pose a risk of product contamination from improper storage or cleaning. </a:t>
            </a:r>
          </a:p>
          <a:p>
            <a:endParaRPr lang="en-US" sz="2800" b="1" dirty="0">
              <a:solidFill>
                <a:schemeClr val="tx1"/>
              </a:solidFill>
              <a:latin typeface="Aharoni" pitchFamily="2" charset="-79"/>
              <a:cs typeface="Aharoni" pitchFamily="2" charset="-79"/>
            </a:endParaRPr>
          </a:p>
        </p:txBody>
      </p:sp>
      <p:pic>
        <p:nvPicPr>
          <p:cNvPr id="4098" name="Picture 2" descr="C:\Users\admin pc\Desktop\PPT BEEKAYS\5m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473037"/>
            <a:ext cx="8534400" cy="4258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119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b="1" dirty="0">
                <a:solidFill>
                  <a:srgbClr val="FF0000"/>
                </a:solidFill>
                <a:latin typeface="Aharoni" pitchFamily="2" charset="-79"/>
                <a:cs typeface="Aharoni" pitchFamily="2" charset="-79"/>
              </a:rPr>
              <a:t>Water Samples</a:t>
            </a:r>
            <a:r>
              <a:rPr lang="en-US" b="1" dirty="0">
                <a:latin typeface="Aharoni" pitchFamily="2" charset="-79"/>
                <a:cs typeface="Aharoni" pitchFamily="2" charset="-79"/>
              </a:rPr>
              <a:t/>
            </a:r>
            <a:br>
              <a:rPr lang="en-US" b="1" dirty="0">
                <a:latin typeface="Aharoni" pitchFamily="2" charset="-79"/>
                <a:cs typeface="Aharoni" pitchFamily="2" charset="-79"/>
              </a:rPr>
            </a:br>
            <a:endParaRPr lang="en-US" dirty="0">
              <a:latin typeface="Aharoni" pitchFamily="2" charset="-79"/>
              <a:cs typeface="Aharoni" pitchFamily="2" charset="-79"/>
            </a:endParaRPr>
          </a:p>
        </p:txBody>
      </p:sp>
      <p:sp>
        <p:nvSpPr>
          <p:cNvPr id="3" name="Content Placeholder 2"/>
          <p:cNvSpPr>
            <a:spLocks noGrp="1"/>
          </p:cNvSpPr>
          <p:nvPr>
            <p:ph idx="1"/>
          </p:nvPr>
        </p:nvSpPr>
        <p:spPr>
          <a:xfrm>
            <a:off x="207818" y="877730"/>
            <a:ext cx="8631382" cy="1066800"/>
          </a:xfrm>
        </p:spPr>
        <p:txBody>
          <a:bodyPr>
            <a:noAutofit/>
          </a:bodyPr>
          <a:lstStyle/>
          <a:p>
            <a:r>
              <a:rPr lang="en-US" sz="2800" b="1" dirty="0" smtClean="0">
                <a:latin typeface="Aharoni" pitchFamily="2" charset="-79"/>
                <a:cs typeface="Aharoni" pitchFamily="2" charset="-79"/>
              </a:rPr>
              <a:t>Regular </a:t>
            </a:r>
            <a:r>
              <a:rPr lang="en-US" sz="2800" b="1" dirty="0">
                <a:latin typeface="Aharoni" pitchFamily="2" charset="-79"/>
                <a:cs typeface="Aharoni" pitchFamily="2" charset="-79"/>
              </a:rPr>
              <a:t>water samples are taken according to local health departments and government </a:t>
            </a:r>
            <a:r>
              <a:rPr lang="en-US" sz="2800" b="1" dirty="0" smtClean="0">
                <a:latin typeface="Aharoni" pitchFamily="2" charset="-79"/>
                <a:cs typeface="Aharoni" pitchFamily="2" charset="-79"/>
              </a:rPr>
              <a:t>requirements.</a:t>
            </a:r>
            <a:endParaRPr lang="en-US" sz="2800" b="1" dirty="0">
              <a:latin typeface="Aharoni" pitchFamily="2" charset="-79"/>
              <a:cs typeface="Aharoni" pitchFamily="2" charset="-79"/>
            </a:endParaRPr>
          </a:p>
        </p:txBody>
      </p:sp>
      <p:pic>
        <p:nvPicPr>
          <p:cNvPr id="5122" name="Picture 2" descr="C:\Users\admin pc\Desktop\PPT BEEKAYS\6m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944530"/>
            <a:ext cx="8763000" cy="4608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2129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Aharoni" pitchFamily="2" charset="-79"/>
                <a:cs typeface="Aharoni" pitchFamily="2" charset="-79"/>
              </a:rPr>
              <a:t>Overhead Cleaning</a:t>
            </a:r>
            <a:r>
              <a:rPr lang="en-US" b="1" dirty="0">
                <a:latin typeface="Aharoni" pitchFamily="2" charset="-79"/>
                <a:cs typeface="Aharoni" pitchFamily="2" charset="-79"/>
              </a:rPr>
              <a:t/>
            </a:r>
            <a:br>
              <a:rPr lang="en-US" b="1" dirty="0">
                <a:latin typeface="Aharoni" pitchFamily="2" charset="-79"/>
                <a:cs typeface="Aharoni" pitchFamily="2" charset="-79"/>
              </a:rPr>
            </a:br>
            <a:endParaRPr lang="en-US" dirty="0">
              <a:latin typeface="Aharoni" pitchFamily="2" charset="-79"/>
              <a:cs typeface="Aharoni" pitchFamily="2" charset="-79"/>
            </a:endParaRPr>
          </a:p>
        </p:txBody>
      </p:sp>
      <p:sp>
        <p:nvSpPr>
          <p:cNvPr id="3" name="Content Placeholder 2"/>
          <p:cNvSpPr>
            <a:spLocks noGrp="1"/>
          </p:cNvSpPr>
          <p:nvPr>
            <p:ph idx="1"/>
          </p:nvPr>
        </p:nvSpPr>
        <p:spPr>
          <a:xfrm>
            <a:off x="0" y="990600"/>
            <a:ext cx="8686800" cy="790660"/>
          </a:xfrm>
        </p:spPr>
        <p:txBody>
          <a:bodyPr>
            <a:noAutofit/>
          </a:bodyPr>
          <a:lstStyle/>
          <a:p>
            <a:r>
              <a:rPr lang="en-US" sz="2800" b="1" dirty="0" smtClean="0">
                <a:latin typeface="Aharoni" pitchFamily="2" charset="-79"/>
                <a:cs typeface="Aharoni" pitchFamily="2" charset="-79"/>
              </a:rPr>
              <a:t>Overhead </a:t>
            </a:r>
            <a:r>
              <a:rPr lang="en-US" sz="2800" b="1" dirty="0">
                <a:latin typeface="Aharoni" pitchFamily="2" charset="-79"/>
                <a:cs typeface="Aharoni" pitchFamily="2" charset="-79"/>
              </a:rPr>
              <a:t>areas must be cleaned frequently to prevent bug activity. </a:t>
            </a:r>
          </a:p>
          <a:p>
            <a:endParaRPr lang="en-US" sz="2800" b="1" dirty="0">
              <a:latin typeface="Aharoni" pitchFamily="2" charset="-79"/>
              <a:cs typeface="Aharoni" pitchFamily="2" charset="-79"/>
            </a:endParaRPr>
          </a:p>
        </p:txBody>
      </p:sp>
      <p:pic>
        <p:nvPicPr>
          <p:cNvPr id="6146" name="Picture 2" descr="C:\Users\admin pc\Desktop\PPT BEEKAYS\7me.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057400"/>
            <a:ext cx="8229599" cy="4765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844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Aharoni" pitchFamily="2" charset="-79"/>
                <a:cs typeface="Aharoni" pitchFamily="2" charset="-79"/>
              </a:rPr>
              <a:t>Temporary Repairs </a:t>
            </a:r>
            <a:r>
              <a:rPr lang="en-US" b="1" dirty="0">
                <a:latin typeface="Aharoni" pitchFamily="2" charset="-79"/>
                <a:cs typeface="Aharoni" pitchFamily="2" charset="-79"/>
              </a:rPr>
              <a:t/>
            </a:r>
            <a:br>
              <a:rPr lang="en-US" b="1" dirty="0">
                <a:latin typeface="Aharoni" pitchFamily="2" charset="-79"/>
                <a:cs typeface="Aharoni" pitchFamily="2" charset="-79"/>
              </a:rPr>
            </a:br>
            <a:endParaRPr lang="en-US" dirty="0">
              <a:latin typeface="Aharoni" pitchFamily="2" charset="-79"/>
              <a:cs typeface="Aharoni" pitchFamily="2" charset="-79"/>
            </a:endParaRPr>
          </a:p>
        </p:txBody>
      </p:sp>
      <p:sp>
        <p:nvSpPr>
          <p:cNvPr id="3" name="Content Placeholder 2"/>
          <p:cNvSpPr>
            <a:spLocks noGrp="1"/>
          </p:cNvSpPr>
          <p:nvPr>
            <p:ph idx="1"/>
          </p:nvPr>
        </p:nvSpPr>
        <p:spPr>
          <a:xfrm>
            <a:off x="13854" y="1066800"/>
            <a:ext cx="8825345" cy="685800"/>
          </a:xfrm>
        </p:spPr>
        <p:txBody>
          <a:bodyPr>
            <a:normAutofit/>
          </a:bodyPr>
          <a:lstStyle/>
          <a:p>
            <a:r>
              <a:rPr lang="en-US" sz="2800" b="1" dirty="0" smtClean="0">
                <a:latin typeface="Aharoni" pitchFamily="2" charset="-79"/>
                <a:cs typeface="Aharoni" pitchFamily="2" charset="-79"/>
              </a:rPr>
              <a:t>Temporary </a:t>
            </a:r>
            <a:r>
              <a:rPr lang="en-US" sz="2800" b="1" dirty="0">
                <a:latin typeface="Aharoni" pitchFamily="2" charset="-79"/>
                <a:cs typeface="Aharoni" pitchFamily="2" charset="-79"/>
              </a:rPr>
              <a:t>repairs must be followed. </a:t>
            </a:r>
          </a:p>
          <a:p>
            <a:endParaRPr lang="en-US" sz="2800" b="1" dirty="0">
              <a:latin typeface="Aharoni" pitchFamily="2" charset="-79"/>
              <a:cs typeface="Aharoni" pitchFamily="2" charset="-79"/>
            </a:endParaRPr>
          </a:p>
        </p:txBody>
      </p:sp>
      <p:pic>
        <p:nvPicPr>
          <p:cNvPr id="7170" name="Picture 2" descr="C:\Users\admin pc\Desktop\PPT BEEKAYS\8m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05000"/>
            <a:ext cx="83058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160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64" y="685800"/>
            <a:ext cx="8991600" cy="1066800"/>
          </a:xfrm>
        </p:spPr>
        <p:txBody>
          <a:bodyPr/>
          <a:lstStyle/>
          <a:p>
            <a:r>
              <a:rPr lang="en-US" b="1" dirty="0">
                <a:solidFill>
                  <a:srgbClr val="FF0000"/>
                </a:solidFill>
                <a:latin typeface="Aharoni" pitchFamily="2" charset="-79"/>
                <a:cs typeface="Aharoni" pitchFamily="2" charset="-79"/>
              </a:rPr>
              <a:t>Maintain Facility Grounds</a:t>
            </a:r>
            <a:r>
              <a:rPr lang="en-US" b="1" dirty="0">
                <a:latin typeface="Aharoni" pitchFamily="2" charset="-79"/>
                <a:cs typeface="Aharoni" pitchFamily="2" charset="-79"/>
              </a:rPr>
              <a:t/>
            </a:r>
            <a:br>
              <a:rPr lang="en-US" b="1" dirty="0">
                <a:latin typeface="Aharoni" pitchFamily="2" charset="-79"/>
                <a:cs typeface="Aharoni" pitchFamily="2" charset="-79"/>
              </a:rPr>
            </a:br>
            <a:endParaRPr lang="en-US" dirty="0">
              <a:latin typeface="Aharoni" pitchFamily="2" charset="-79"/>
              <a:cs typeface="Aharoni" pitchFamily="2" charset="-79"/>
            </a:endParaRPr>
          </a:p>
        </p:txBody>
      </p:sp>
      <p:sp>
        <p:nvSpPr>
          <p:cNvPr id="3" name="Content Placeholder 2"/>
          <p:cNvSpPr>
            <a:spLocks noGrp="1"/>
          </p:cNvSpPr>
          <p:nvPr>
            <p:ph idx="1"/>
          </p:nvPr>
        </p:nvSpPr>
        <p:spPr>
          <a:xfrm>
            <a:off x="20782" y="1143000"/>
            <a:ext cx="8742218" cy="838200"/>
          </a:xfrm>
        </p:spPr>
        <p:txBody>
          <a:bodyPr>
            <a:noAutofit/>
          </a:bodyPr>
          <a:lstStyle/>
          <a:p>
            <a:r>
              <a:rPr lang="en-US" sz="2800" b="1" dirty="0" smtClean="0">
                <a:latin typeface="Aharoni" pitchFamily="2" charset="-79"/>
                <a:cs typeface="Aharoni" pitchFamily="2" charset="-79"/>
              </a:rPr>
              <a:t>Maintain </a:t>
            </a:r>
            <a:r>
              <a:rPr lang="en-US" sz="2800" b="1" dirty="0">
                <a:latin typeface="Aharoni" pitchFamily="2" charset="-79"/>
                <a:cs typeface="Aharoni" pitchFamily="2" charset="-79"/>
              </a:rPr>
              <a:t>facility grounds in a way that prevents food adulteration.</a:t>
            </a:r>
          </a:p>
          <a:p>
            <a:endParaRPr lang="en-US" sz="2800" b="1" dirty="0">
              <a:latin typeface="Aharoni" pitchFamily="2" charset="-79"/>
              <a:cs typeface="Aharoni" pitchFamily="2" charset="-79"/>
            </a:endParaRPr>
          </a:p>
        </p:txBody>
      </p:sp>
      <p:pic>
        <p:nvPicPr>
          <p:cNvPr id="8194" name="Picture 2" descr="C:\Users\admin pc\Desktop\PPT BEEKAYS\9m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362200"/>
            <a:ext cx="8382000" cy="433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2956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82</TotalTime>
  <Words>379</Words>
  <Application>Microsoft Office PowerPoint</Application>
  <PresentationFormat>On-screen Show (4:3)</PresentationFormat>
  <Paragraphs>43</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Executive</vt:lpstr>
      <vt:lpstr>Maintenance</vt:lpstr>
      <vt:lpstr>Calibrate Temperature Controls </vt:lpstr>
      <vt:lpstr>Daily Cleaning </vt:lpstr>
      <vt:lpstr>Maintenance Debris </vt:lpstr>
      <vt:lpstr>Maintaining Equipment  </vt:lpstr>
      <vt:lpstr>Water Samples </vt:lpstr>
      <vt:lpstr>Overhead Cleaning </vt:lpstr>
      <vt:lpstr>Temporary Repairs  </vt:lpstr>
      <vt:lpstr>Maintain Facility Grounds </vt:lpstr>
      <vt:lpstr>Parking Lot Maintains </vt:lpstr>
      <vt:lpstr>Paint and Rust </vt:lpstr>
      <vt:lpstr>Compressed Air Cleaning </vt:lpstr>
      <vt:lpstr>Knowledge is the Key to Success </vt:lpstr>
      <vt:lpstr>Freezers </vt:lpstr>
      <vt:lpstr>Dock Lever Pits </vt:lpstr>
      <vt:lpstr>Outside Pallet Storage </vt:lpstr>
      <vt:lpstr>Floor Drains </vt:lpstr>
      <vt:lpstr>Right the First Time </vt:lpstr>
      <vt:lpstr>Sort. Set in order. Shine. Standardize. Sustain. </vt:lpstr>
      <vt:lpstr>Get it Right the First Time </vt:lpstr>
      <vt:lpstr>Trailer Seals </vt:lpstr>
      <vt:lpstr>Rainy Days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Maintenance</dc:title>
  <dc:creator>admin pc</dc:creator>
  <cp:lastModifiedBy>admin pc</cp:lastModifiedBy>
  <cp:revision>16</cp:revision>
  <dcterms:created xsi:type="dcterms:W3CDTF">2006-08-16T00:00:00Z</dcterms:created>
  <dcterms:modified xsi:type="dcterms:W3CDTF">2017-02-25T23:35:36Z</dcterms:modified>
</cp:coreProperties>
</file>